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1959F-1A0F-4F86-9A8D-7DCE9A22D714}" v="3" dt="2022-05-06T10:36:02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seonbhin" userId="95613d0c-b854-4a91-8aed-9fa6e1f91592" providerId="ADAL" clId="{0EB1959F-1A0F-4F86-9A8D-7DCE9A22D714}"/>
    <pc:docChg chg="undo custSel delSld modSld">
      <pc:chgData name="Kimseonbhin" userId="95613d0c-b854-4a91-8aed-9fa6e1f91592" providerId="ADAL" clId="{0EB1959F-1A0F-4F86-9A8D-7DCE9A22D714}" dt="2022-05-06T10:38:26.709" v="159" actId="20577"/>
      <pc:docMkLst>
        <pc:docMk/>
      </pc:docMkLst>
      <pc:sldChg chg="del">
        <pc:chgData name="Kimseonbhin" userId="95613d0c-b854-4a91-8aed-9fa6e1f91592" providerId="ADAL" clId="{0EB1959F-1A0F-4F86-9A8D-7DCE9A22D714}" dt="2022-05-06T10:37:00.196" v="128" actId="47"/>
        <pc:sldMkLst>
          <pc:docMk/>
          <pc:sldMk cId="612776008" sldId="256"/>
        </pc:sldMkLst>
      </pc:sldChg>
      <pc:sldChg chg="addSp delSp modSp mod">
        <pc:chgData name="Kimseonbhin" userId="95613d0c-b854-4a91-8aed-9fa6e1f91592" providerId="ADAL" clId="{0EB1959F-1A0F-4F86-9A8D-7DCE9A22D714}" dt="2022-05-06T10:38:26.709" v="159" actId="20577"/>
        <pc:sldMkLst>
          <pc:docMk/>
          <pc:sldMk cId="877246850" sldId="257"/>
        </pc:sldMkLst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7" creationId="{9245ED38-B6B0-43A6-AB32-70D09A006252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15" creationId="{67AF9746-507A-41CA-9699-258AFA9E14EF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16" creationId="{78804AEB-DE2E-4187-B645-DEF20CC73A9A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17" creationId="{23191688-E0D2-4CD9-A044-757DC399FC84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19" creationId="{C5A4AA7D-E12E-4260-90BA-96CD947D6B8F}"/>
          </ac:spMkLst>
        </pc:spChg>
        <pc:spChg chg="mod">
          <ac:chgData name="Kimseonbhin" userId="95613d0c-b854-4a91-8aed-9fa6e1f91592" providerId="ADAL" clId="{0EB1959F-1A0F-4F86-9A8D-7DCE9A22D714}" dt="2022-05-06T10:36:45.546" v="124" actId="1076"/>
          <ac:spMkLst>
            <pc:docMk/>
            <pc:sldMk cId="877246850" sldId="257"/>
            <ac:spMk id="20" creationId="{347C7C48-85B6-4AE4-AC2E-ACE5AC69FC18}"/>
          </ac:spMkLst>
        </pc:spChg>
        <pc:spChg chg="add del">
          <ac:chgData name="Kimseonbhin" userId="95613d0c-b854-4a91-8aed-9fa6e1f91592" providerId="ADAL" clId="{0EB1959F-1A0F-4F86-9A8D-7DCE9A22D714}" dt="2022-05-06T10:35:21.661" v="87" actId="22"/>
          <ac:spMkLst>
            <pc:docMk/>
            <pc:sldMk cId="877246850" sldId="257"/>
            <ac:spMk id="21" creationId="{DAF40060-C8EA-4CB4-8999-E73ACF2708AB}"/>
          </ac:spMkLst>
        </pc:spChg>
        <pc:spChg chg="add mod">
          <ac:chgData name="Kimseonbhin" userId="95613d0c-b854-4a91-8aed-9fa6e1f91592" providerId="ADAL" clId="{0EB1959F-1A0F-4F86-9A8D-7DCE9A22D714}" dt="2022-05-06T10:35:58.089" v="116" actId="20577"/>
          <ac:spMkLst>
            <pc:docMk/>
            <pc:sldMk cId="877246850" sldId="257"/>
            <ac:spMk id="23" creationId="{54A56568-1A48-4998-9713-4FCBAB316873}"/>
          </ac:spMkLst>
        </pc:spChg>
        <pc:spChg chg="add mod">
          <ac:chgData name="Kimseonbhin" userId="95613d0c-b854-4a91-8aed-9fa6e1f91592" providerId="ADAL" clId="{0EB1959F-1A0F-4F86-9A8D-7DCE9A22D714}" dt="2022-05-06T10:36:16.806" v="119" actId="1076"/>
          <ac:spMkLst>
            <pc:docMk/>
            <pc:sldMk cId="877246850" sldId="257"/>
            <ac:spMk id="24" creationId="{2AB18ADA-C821-4061-A17B-8CD44A43A4C6}"/>
          </ac:spMkLst>
        </pc:spChg>
        <pc:spChg chg="mod">
          <ac:chgData name="Kimseonbhin" userId="95613d0c-b854-4a91-8aed-9fa6e1f91592" providerId="ADAL" clId="{0EB1959F-1A0F-4F86-9A8D-7DCE9A22D714}" dt="2022-05-06T10:36:49.609" v="127" actId="20577"/>
          <ac:spMkLst>
            <pc:docMk/>
            <pc:sldMk cId="877246850" sldId="257"/>
            <ac:spMk id="25" creationId="{03A1326F-4CD5-4A05-8F97-C236C8E1F484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47" creationId="{A71DD86B-784A-4807-8646-49A3BF0BD376}"/>
          </ac:spMkLst>
        </pc:spChg>
        <pc:spChg chg="mod">
          <ac:chgData name="Kimseonbhin" userId="95613d0c-b854-4a91-8aed-9fa6e1f91592" providerId="ADAL" clId="{0EB1959F-1A0F-4F86-9A8D-7DCE9A22D714}" dt="2022-05-06T10:38:26.709" v="159" actId="20577"/>
          <ac:spMkLst>
            <pc:docMk/>
            <pc:sldMk cId="877246850" sldId="257"/>
            <ac:spMk id="48" creationId="{D759227A-D5C2-4868-AC9B-352718D24C26}"/>
          </ac:spMkLst>
        </pc:spChg>
        <pc:spChg chg="mod">
          <ac:chgData name="Kimseonbhin" userId="95613d0c-b854-4a91-8aed-9fa6e1f91592" providerId="ADAL" clId="{0EB1959F-1A0F-4F86-9A8D-7DCE9A22D714}" dt="2022-05-06T10:36:40.743" v="123" actId="1076"/>
          <ac:spMkLst>
            <pc:docMk/>
            <pc:sldMk cId="877246850" sldId="257"/>
            <ac:spMk id="49" creationId="{FAF3BB73-EEB4-4892-A9D0-90C186DDF208}"/>
          </ac:spMkLst>
        </pc:spChg>
        <pc:picChg chg="mod">
          <ac:chgData name="Kimseonbhin" userId="95613d0c-b854-4a91-8aed-9fa6e1f91592" providerId="ADAL" clId="{0EB1959F-1A0F-4F86-9A8D-7DCE9A22D714}" dt="2022-05-06T10:36:40.743" v="123" actId="1076"/>
          <ac:picMkLst>
            <pc:docMk/>
            <pc:sldMk cId="877246850" sldId="257"/>
            <ac:picMk id="3" creationId="{D1E8C598-DDEE-4700-B28A-D22B2E620BD7}"/>
          </ac:picMkLst>
        </pc:picChg>
        <pc:picChg chg="mod">
          <ac:chgData name="Kimseonbhin" userId="95613d0c-b854-4a91-8aed-9fa6e1f91592" providerId="ADAL" clId="{0EB1959F-1A0F-4F86-9A8D-7DCE9A22D714}" dt="2022-05-06T10:36:40.743" v="123" actId="1076"/>
          <ac:picMkLst>
            <pc:docMk/>
            <pc:sldMk cId="877246850" sldId="257"/>
            <ac:picMk id="5" creationId="{17965515-2F40-4F22-8FA7-B6550928D2EC}"/>
          </ac:picMkLst>
        </pc:picChg>
        <pc:picChg chg="mod">
          <ac:chgData name="Kimseonbhin" userId="95613d0c-b854-4a91-8aed-9fa6e1f91592" providerId="ADAL" clId="{0EB1959F-1A0F-4F86-9A8D-7DCE9A22D714}" dt="2022-05-06T10:36:40.743" v="123" actId="1076"/>
          <ac:picMkLst>
            <pc:docMk/>
            <pc:sldMk cId="877246850" sldId="257"/>
            <ac:picMk id="10" creationId="{8A1FE955-B10D-418A-82D1-068159F72829}"/>
          </ac:picMkLst>
        </pc:picChg>
        <pc:picChg chg="mod">
          <ac:chgData name="Kimseonbhin" userId="95613d0c-b854-4a91-8aed-9fa6e1f91592" providerId="ADAL" clId="{0EB1959F-1A0F-4F86-9A8D-7DCE9A22D714}" dt="2022-05-06T10:35:18.271" v="85" actId="1076"/>
          <ac:picMkLst>
            <pc:docMk/>
            <pc:sldMk cId="877246850" sldId="257"/>
            <ac:picMk id="14" creationId="{BF7ABAFD-3148-46FF-86A5-38A83A998C45}"/>
          </ac:picMkLst>
        </pc:picChg>
        <pc:picChg chg="mod">
          <ac:chgData name="Kimseonbhin" userId="95613d0c-b854-4a91-8aed-9fa6e1f91592" providerId="ADAL" clId="{0EB1959F-1A0F-4F86-9A8D-7DCE9A22D714}" dt="2022-05-06T10:36:40.743" v="123" actId="1076"/>
          <ac:picMkLst>
            <pc:docMk/>
            <pc:sldMk cId="877246850" sldId="257"/>
            <ac:picMk id="18" creationId="{710955F4-61FA-4BF1-98CB-57D2DFFE6EAF}"/>
          </ac:picMkLst>
        </pc:picChg>
        <pc:picChg chg="mod">
          <ac:chgData name="Kimseonbhin" userId="95613d0c-b854-4a91-8aed-9fa6e1f91592" providerId="ADAL" clId="{0EB1959F-1A0F-4F86-9A8D-7DCE9A22D714}" dt="2022-05-06T10:35:11.917" v="83" actId="1076"/>
          <ac:picMkLst>
            <pc:docMk/>
            <pc:sldMk cId="877246850" sldId="257"/>
            <ac:picMk id="22" creationId="{F4B0B637-D016-4F39-9D28-A5B02A832A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-364625" y="3636843"/>
            <a:ext cx="30996872" cy="165608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Homomorphic Encryption </a:t>
            </a:r>
            <a:r>
              <a:rPr lang="en-US" altLang="ko-KR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HW implementation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Research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47" name="사각형: 둥근 대각선 방향 모서리 46">
            <a:extLst>
              <a:ext uri="{FF2B5EF4-FFF2-40B4-BE49-F238E27FC236}">
                <a16:creationId xmlns:a16="http://schemas.microsoft.com/office/drawing/2014/main" id="{A71DD86B-784A-4807-8646-49A3BF0BD376}"/>
              </a:ext>
            </a:extLst>
          </p:cNvPr>
          <p:cNvSpPr/>
          <p:nvPr/>
        </p:nvSpPr>
        <p:spPr>
          <a:xfrm>
            <a:off x="1411015" y="7069652"/>
            <a:ext cx="5473700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59227A-D5C2-4868-AC9B-352718D24C26}"/>
              </a:ext>
            </a:extLst>
          </p:cNvPr>
          <p:cNvSpPr txBox="1"/>
          <p:nvPr/>
        </p:nvSpPr>
        <p:spPr>
          <a:xfrm>
            <a:off x="2773680" y="5095776"/>
            <a:ext cx="247192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4000" dirty="0" err="1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Hee</a:t>
            </a: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 Seung Lee, </a:t>
            </a:r>
            <a:r>
              <a:rPr lang="en-US" altLang="ko-KR" sz="4000" dirty="0" err="1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Seon</a:t>
            </a: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 </a:t>
            </a:r>
            <a:r>
              <a:rPr lang="en-US" altLang="ko-KR" sz="4000" dirty="0" err="1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Bhin</a:t>
            </a: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 Kim and Dong </a:t>
            </a:r>
            <a:r>
              <a:rPr lang="en-US" altLang="ko-KR" sz="4000" dirty="0" err="1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Kyue</a:t>
            </a: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 Kim</a:t>
            </a:r>
          </a:p>
          <a:p>
            <a:pPr algn="ctr"/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Department of Electronic Engineering, </a:t>
            </a:r>
            <a:r>
              <a:rPr lang="en-US" altLang="ko-KR" sz="4000" dirty="0" err="1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Hanyang</a:t>
            </a: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 University,</a:t>
            </a:r>
            <a:b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</a:br>
            <a:r>
              <a:rPr lang="en-US" altLang="ko-KR" sz="4000" dirty="0"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Seoul 133-710, Korea</a:t>
            </a:r>
            <a:endParaRPr lang="ko-KR" altLang="en-US" sz="4000" dirty="0">
              <a:latin typeface="나눔스퀘어OTF Bold" panose="020B0600000101010101" pitchFamily="34" charset="-127"/>
              <a:ea typeface="나눔스퀘어OTF Bold" panose="020B0600000101010101" pitchFamily="34" charset="-127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AF3BB73-EEB4-4892-A9D0-90C186DDF208}"/>
              </a:ext>
            </a:extLst>
          </p:cNvPr>
          <p:cNvSpPr txBox="1"/>
          <p:nvPr/>
        </p:nvSpPr>
        <p:spPr>
          <a:xfrm>
            <a:off x="1003727" y="8525257"/>
            <a:ext cx="27983535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144000" algn="just">
              <a:buFont typeface="Arial" panose="020B0604020202020204" pitchFamily="34" charset="0"/>
              <a:buChar char="•"/>
            </a:pPr>
            <a:r>
              <a:rPr lang="en-US" altLang="ko-KR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Research Background</a:t>
            </a: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If quantum computer is commercialized, It is expected that Existing cryptosystem will be destroyed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Preoccupying Homomorphic Encryption technology is the important part of the market of crypto in 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the situation that the throughput of data is being skyrocketed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By implementing Homomorphic Encryption by HW, Possibility of commercialization can be checked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As TFHE Scheme among Homomorphic Encryption Schemes needs improvement at calculation time for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commercialization , We need to implement high speed module and analyze it</a:t>
            </a:r>
            <a:endParaRPr lang="ko-KR" altLang="en-US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288000" indent="-144000" algn="just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Homomorphic</a:t>
            </a:r>
            <a:r>
              <a:rPr lang="ko-KR" altLang="en-US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Encryption</a:t>
            </a: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The way to be able to calculate using encrypted data </a:t>
            </a: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Among Homomorphic Encryption Schemes,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TFHE Scheme is one of GSW-like Scheme which conducts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bootstrapping frequently and has pros that it’s rate of increase of noise is lower and it’s calculation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procedure is more simple than BGV-like Scheme </a:t>
            </a:r>
          </a:p>
        </p:txBody>
      </p:sp>
      <p:sp>
        <p:nvSpPr>
          <p:cNvPr id="7" name="사각형: 둥근 대각선 방향 모서리 6">
            <a:extLst>
              <a:ext uri="{FF2B5EF4-FFF2-40B4-BE49-F238E27FC236}">
                <a16:creationId xmlns:a16="http://schemas.microsoft.com/office/drawing/2014/main" id="{9245ED38-B6B0-43A6-AB32-70D09A006252}"/>
              </a:ext>
            </a:extLst>
          </p:cNvPr>
          <p:cNvSpPr/>
          <p:nvPr/>
        </p:nvSpPr>
        <p:spPr>
          <a:xfrm>
            <a:off x="1003728" y="17080355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Implementation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A4AA7D-E12E-4260-90BA-96CD947D6B8F}"/>
              </a:ext>
            </a:extLst>
          </p:cNvPr>
          <p:cNvSpPr txBox="1"/>
          <p:nvPr/>
        </p:nvSpPr>
        <p:spPr>
          <a:xfrm>
            <a:off x="2113280" y="17792015"/>
            <a:ext cx="26507440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indent="-144000" algn="just">
              <a:buFont typeface="Arial" panose="020B0604020202020204" pitchFamily="34" charset="0"/>
              <a:buChar char="•"/>
            </a:pPr>
            <a:endParaRPr lang="en-US" altLang="ko-KR" sz="4800" dirty="0">
              <a:ea typeface="나눔스퀘어OTF" panose="020B0600000101010101" pitchFamily="34" charset="-127"/>
            </a:endParaRPr>
          </a:p>
          <a:p>
            <a:pPr marL="288000" lvl="1" indent="-144000" algn="just">
              <a:buFont typeface="Arial" panose="020B0604020202020204" pitchFamily="34" charset="0"/>
              <a:buChar char="•"/>
            </a:pPr>
            <a:r>
              <a:rPr lang="en-US" altLang="ko-KR" sz="4800" dirty="0">
                <a:ea typeface="나눔스퀘어OTF" panose="020B0600000101010101" pitchFamily="34" charset="-127"/>
              </a:rPr>
              <a:t> TFHE NAND</a:t>
            </a:r>
            <a:r>
              <a:rPr lang="ko-KR" altLang="en-US" sz="4800" dirty="0">
                <a:ea typeface="나눔스퀘어OTF" panose="020B0600000101010101" pitchFamily="34" charset="-127"/>
              </a:rPr>
              <a:t> </a:t>
            </a:r>
            <a:endParaRPr lang="en-US" altLang="ko-KR" sz="4800" dirty="0">
              <a:ea typeface="나눔스퀘어OTF" panose="020B0600000101010101" pitchFamily="34" charset="-127"/>
            </a:endParaRPr>
          </a:p>
          <a:p>
            <a:pPr marL="288000" lvl="1" algn="just"/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The most time consuming part in bootstrapping at the TFHE NAND calculation is CMUX 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One operation of CMUX needs 0.022ms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and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External Product takes most of that time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We tried to improve performance by designing high speed External Product calculation</a:t>
            </a:r>
            <a:endParaRPr lang="ko-KR" altLang="en-US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144000" algn="just"/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sp>
        <p:nvSpPr>
          <p:cNvPr id="20" name="사각형: 둥근 대각선 방향 모서리 19">
            <a:extLst>
              <a:ext uri="{FF2B5EF4-FFF2-40B4-BE49-F238E27FC236}">
                <a16:creationId xmlns:a16="http://schemas.microsoft.com/office/drawing/2014/main" id="{347C7C48-85B6-4AE4-AC2E-ACE5AC69FC18}"/>
              </a:ext>
            </a:extLst>
          </p:cNvPr>
          <p:cNvSpPr/>
          <p:nvPr/>
        </p:nvSpPr>
        <p:spPr>
          <a:xfrm>
            <a:off x="1003728" y="32067103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Result</a:t>
            </a:r>
            <a:r>
              <a:rPr lang="ko-KR" altLang="en-US" dirty="0"/>
              <a:t> </a:t>
            </a:r>
            <a:r>
              <a:rPr lang="en-US" altLang="ko-KR" dirty="0"/>
              <a:t>and</a:t>
            </a:r>
            <a:r>
              <a:rPr lang="ko-KR" altLang="en-US" dirty="0"/>
              <a:t> </a:t>
            </a:r>
            <a:r>
              <a:rPr lang="en-US" altLang="ko-KR" dirty="0"/>
              <a:t>Discussion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A1326F-4CD5-4A05-8F97-C236C8E1F484}"/>
              </a:ext>
            </a:extLst>
          </p:cNvPr>
          <p:cNvSpPr txBox="1"/>
          <p:nvPr/>
        </p:nvSpPr>
        <p:spPr>
          <a:xfrm>
            <a:off x="761019" y="33494262"/>
            <a:ext cx="26507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Operation time was decreased by improving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performance of calculator from this result</a:t>
            </a:r>
          </a:p>
          <a:p>
            <a:pPr marL="288000" lvl="1" algn="just"/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It is expected that referencing this result will 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be helpful when the high speed calculator is</a:t>
            </a:r>
          </a:p>
          <a:p>
            <a:pPr marL="288000" lvl="1" algn="just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   needed</a:t>
            </a:r>
          </a:p>
        </p:txBody>
      </p:sp>
      <p:sp>
        <p:nvSpPr>
          <p:cNvPr id="23" name="사각형: 둥근 대각선 방향 모서리 22">
            <a:extLst>
              <a:ext uri="{FF2B5EF4-FFF2-40B4-BE49-F238E27FC236}">
                <a16:creationId xmlns:a16="http://schemas.microsoft.com/office/drawing/2014/main" id="{54A56568-1A48-4998-9713-4FCBAB316873}"/>
              </a:ext>
            </a:extLst>
          </p:cNvPr>
          <p:cNvSpPr/>
          <p:nvPr/>
        </p:nvSpPr>
        <p:spPr>
          <a:xfrm>
            <a:off x="1003728" y="38233622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Acknowledgement</a:t>
            </a:r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B18ADA-C821-4061-A17B-8CD44A43A4C6}"/>
              </a:ext>
            </a:extLst>
          </p:cNvPr>
          <p:cNvSpPr txBox="1"/>
          <p:nvPr/>
        </p:nvSpPr>
        <p:spPr>
          <a:xfrm>
            <a:off x="761019" y="39724685"/>
            <a:ext cx="26507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This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Research was supported with MPW from IDEC</a:t>
            </a:r>
            <a:endParaRPr lang="ko-KR" altLang="en-US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288000" lvl="1" algn="just"/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290D151-86AF-4356-96C4-2C0DF3B0D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4895" y="24915726"/>
            <a:ext cx="5592368" cy="559236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34FEE83-555D-4747-AC7C-E0025365BE36}"/>
              </a:ext>
            </a:extLst>
          </p:cNvPr>
          <p:cNvSpPr txBox="1"/>
          <p:nvPr/>
        </p:nvSpPr>
        <p:spPr>
          <a:xfrm>
            <a:off x="24989198" y="26532116"/>
            <a:ext cx="1623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X4</a:t>
            </a:r>
            <a:endParaRPr lang="en-US" altLang="ko-KR" sz="4400" b="1" dirty="0">
              <a:solidFill>
                <a:srgbClr val="FFFF00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747F94-89F0-495C-B277-80442F4691AA}"/>
              </a:ext>
            </a:extLst>
          </p:cNvPr>
          <p:cNvSpPr txBox="1"/>
          <p:nvPr/>
        </p:nvSpPr>
        <p:spPr>
          <a:xfrm>
            <a:off x="26456551" y="28912996"/>
            <a:ext cx="1623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 dirty="0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X2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FEC96F-2A89-4530-BEE6-5D38C25E4002}"/>
              </a:ext>
            </a:extLst>
          </p:cNvPr>
          <p:cNvSpPr txBox="1"/>
          <p:nvPr/>
        </p:nvSpPr>
        <p:spPr>
          <a:xfrm>
            <a:off x="23656065" y="28900987"/>
            <a:ext cx="1623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 dirty="0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X1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23673D-F54E-44BD-8E76-DAABA342CEFB}"/>
              </a:ext>
            </a:extLst>
          </p:cNvPr>
          <p:cNvSpPr txBox="1"/>
          <p:nvPr/>
        </p:nvSpPr>
        <p:spPr>
          <a:xfrm>
            <a:off x="22973090" y="30600261"/>
            <a:ext cx="5999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Layout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B54AE08-1CC4-7216-80CB-E3E9F3797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61264495" cy="7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71189440">
            <a:extLst>
              <a:ext uri="{FF2B5EF4-FFF2-40B4-BE49-F238E27FC236}">
                <a16:creationId xmlns:a16="http://schemas.microsoft.com/office/drawing/2014/main" id="{17476030-0A0B-9FF0-5152-08D60D8AC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701" y="18554830"/>
            <a:ext cx="6114597" cy="387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_x49221888">
            <a:extLst>
              <a:ext uri="{FF2B5EF4-FFF2-40B4-BE49-F238E27FC236}">
                <a16:creationId xmlns:a16="http://schemas.microsoft.com/office/drawing/2014/main" id="{B78B6117-9246-020D-336C-FF9B77A39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230" y="34917558"/>
            <a:ext cx="244417" cy="22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_x49223088">
            <a:extLst>
              <a:ext uri="{FF2B5EF4-FFF2-40B4-BE49-F238E27FC236}">
                <a16:creationId xmlns:a16="http://schemas.microsoft.com/office/drawing/2014/main" id="{FF3E7ACB-DDA1-C5D9-3AD2-24D9483B3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231" y="34917558"/>
            <a:ext cx="192042" cy="22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5C9F3102-D361-0D7D-A7F8-424173576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739782"/>
              </p:ext>
            </p:extLst>
          </p:nvPr>
        </p:nvGraphicFramePr>
        <p:xfrm>
          <a:off x="1356800" y="25271282"/>
          <a:ext cx="9315289" cy="5236812"/>
        </p:xfrm>
        <a:graphic>
          <a:graphicData uri="http://schemas.openxmlformats.org/drawingml/2006/table">
            <a:tbl>
              <a:tblPr/>
              <a:tblGrid>
                <a:gridCol w="4852060">
                  <a:extLst>
                    <a:ext uri="{9D8B030D-6E8A-4147-A177-3AD203B41FA5}">
                      <a16:colId xmlns:a16="http://schemas.microsoft.com/office/drawing/2014/main" val="1775899320"/>
                    </a:ext>
                  </a:extLst>
                </a:gridCol>
                <a:gridCol w="4463229">
                  <a:extLst>
                    <a:ext uri="{9D8B030D-6E8A-4147-A177-3AD203B41FA5}">
                      <a16:colId xmlns:a16="http://schemas.microsoft.com/office/drawing/2014/main" val="1596377589"/>
                    </a:ext>
                  </a:extLst>
                </a:gridCol>
              </a:tblGrid>
              <a:tr h="598012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소요 시간 </a:t>
                      </a:r>
                      <a:r>
                        <a:rPr lang="en-US" altLang="ko-KR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ms)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127968"/>
                  </a:ext>
                </a:extLst>
              </a:tr>
              <a:tr h="563824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TFHE NAND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15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078852"/>
                  </a:ext>
                </a:extLst>
              </a:tr>
              <a:tr h="563824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Key switching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1.5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658210"/>
                  </a:ext>
                </a:extLst>
              </a:tr>
              <a:tr h="563824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Boostrapping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13.5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600025"/>
                  </a:ext>
                </a:extLst>
              </a:tr>
              <a:tr h="563824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Sample Extract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0.000001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22969"/>
                  </a:ext>
                </a:extLst>
              </a:tr>
              <a:tr h="595876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Blind Rotate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13.499999 (</a:t>
                      </a: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</a:t>
                      </a: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630 0.022 )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92586"/>
                  </a:ext>
                </a:extLst>
              </a:tr>
              <a:tr h="595876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constant polynomial * TRLWE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0.001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9671"/>
                  </a:ext>
                </a:extLst>
              </a:tr>
              <a:tr h="595876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TRGSW * TRLWE (External Product)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0.02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808385"/>
                  </a:ext>
                </a:extLst>
              </a:tr>
              <a:tr h="595876"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TRLWE + TRLWE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0.001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8580" marR="68580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458687"/>
                  </a:ext>
                </a:extLst>
              </a:tr>
            </a:tbl>
          </a:graphicData>
        </a:graphic>
      </p:graphicFrame>
      <p:pic>
        <p:nvPicPr>
          <p:cNvPr id="1030" name="_x372651440">
            <a:extLst>
              <a:ext uri="{FF2B5EF4-FFF2-40B4-BE49-F238E27FC236}">
                <a16:creationId xmlns:a16="http://schemas.microsoft.com/office/drawing/2014/main" id="{B5BE17B3-01D8-4384-9348-4D190631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02" y="25002033"/>
            <a:ext cx="312780" cy="29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_x372651760">
            <a:extLst>
              <a:ext uri="{FF2B5EF4-FFF2-40B4-BE49-F238E27FC236}">
                <a16:creationId xmlns:a16="http://schemas.microsoft.com/office/drawing/2014/main" id="{DED3AE15-F9B8-0A03-52DC-811DF0423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02" y="25002033"/>
            <a:ext cx="245756" cy="29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>
            <a:extLst>
              <a:ext uri="{FF2B5EF4-FFF2-40B4-BE49-F238E27FC236}">
                <a16:creationId xmlns:a16="http://schemas.microsoft.com/office/drawing/2014/main" id="{1B0D688C-A66B-C782-6BDA-E719F21A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2047" y="25236847"/>
            <a:ext cx="42958689" cy="94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31" name="_x130146352">
            <a:extLst>
              <a:ext uri="{FF2B5EF4-FFF2-40B4-BE49-F238E27FC236}">
                <a16:creationId xmlns:a16="http://schemas.microsoft.com/office/drawing/2014/main" id="{2B8EB6C2-FB70-C53C-FEB0-745AD4258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504" y="25810076"/>
            <a:ext cx="10223431" cy="37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B9BD09-C3E3-AF53-3C53-887EE89044C8}"/>
              </a:ext>
            </a:extLst>
          </p:cNvPr>
          <p:cNvSpPr txBox="1"/>
          <p:nvPr/>
        </p:nvSpPr>
        <p:spPr>
          <a:xfrm>
            <a:off x="12952180" y="30508094"/>
            <a:ext cx="5999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External Product</a:t>
            </a:r>
          </a:p>
        </p:txBody>
      </p:sp>
      <p:pic>
        <p:nvPicPr>
          <p:cNvPr id="13" name="_x203955200">
            <a:extLst>
              <a:ext uri="{FF2B5EF4-FFF2-40B4-BE49-F238E27FC236}">
                <a16:creationId xmlns:a16="http://schemas.microsoft.com/office/drawing/2014/main" id="{21C5D9A1-EBBA-F00A-619E-5467DDB77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1823" y="33513988"/>
            <a:ext cx="6648958" cy="5060168"/>
          </a:xfrm>
          <a:prstGeom prst="rect">
            <a:avLst/>
          </a:prstGeom>
          <a:noFill/>
          <a:ln w="28575">
            <a:solidFill>
              <a:srgbClr val="59595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_x203953120">
            <a:extLst>
              <a:ext uri="{FF2B5EF4-FFF2-40B4-BE49-F238E27FC236}">
                <a16:creationId xmlns:a16="http://schemas.microsoft.com/office/drawing/2014/main" id="{478ED939-3E40-5220-213F-5F4A40DB2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013" y="33511939"/>
            <a:ext cx="6167506" cy="5056308"/>
          </a:xfrm>
          <a:prstGeom prst="rect">
            <a:avLst/>
          </a:prstGeom>
          <a:noFill/>
          <a:ln w="28575">
            <a:solidFill>
              <a:srgbClr val="59595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6410FDCA-2BC3-3F82-BB0A-5770483F0EA5}"/>
              </a:ext>
            </a:extLst>
          </p:cNvPr>
          <p:cNvCxnSpPr>
            <a:cxnSpLocks/>
          </p:cNvCxnSpPr>
          <p:nvPr/>
        </p:nvCxnSpPr>
        <p:spPr>
          <a:xfrm>
            <a:off x="21167820" y="35809817"/>
            <a:ext cx="1435898" cy="0"/>
          </a:xfrm>
          <a:prstGeom prst="straightConnector1">
            <a:avLst/>
          </a:prstGeom>
          <a:ln w="57150">
            <a:solidFill>
              <a:srgbClr val="5959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DC616DD-2557-7FDD-C0AE-24088B0ED92D}"/>
              </a:ext>
            </a:extLst>
          </p:cNvPr>
          <p:cNvSpPr txBox="1"/>
          <p:nvPr/>
        </p:nvSpPr>
        <p:spPr>
          <a:xfrm>
            <a:off x="2773680" y="30719855"/>
            <a:ext cx="5999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Analysis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en-US" altLang="ko-KR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Result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F7E70F-E6AB-043B-F8E4-827A849083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769231" y="7031100"/>
            <a:ext cx="1447457" cy="145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46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313</Words>
  <Application>Microsoft Office PowerPoint</Application>
  <PresentationFormat>사용자 지정</PresentationFormat>
  <Paragraphs>59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나눔스퀘어OTF</vt:lpstr>
      <vt:lpstr>나눔스퀘어OTF Bold</vt:lpstr>
      <vt:lpstr>함초롬바탕</vt:lpstr>
      <vt:lpstr>휴먼명조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hslee</cp:lastModifiedBy>
  <cp:revision>53</cp:revision>
  <dcterms:created xsi:type="dcterms:W3CDTF">2018-03-08T06:02:33Z</dcterms:created>
  <dcterms:modified xsi:type="dcterms:W3CDTF">2023-06-26T04:27:06Z</dcterms:modified>
</cp:coreProperties>
</file>